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23399750" cy="16200438"/>
  <p:notesSz cx="6797675" cy="9926638"/>
  <p:defaultTextStyle>
    <a:defPPr>
      <a:defRPr lang="fr-FR"/>
    </a:defPPr>
    <a:lvl1pPr marL="0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1pPr>
    <a:lvl2pPr marL="1169780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2pPr>
    <a:lvl3pPr marL="2339559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3pPr>
    <a:lvl4pPr marL="3509340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4pPr>
    <a:lvl5pPr marL="4679120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5pPr>
    <a:lvl6pPr marL="5848898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6pPr>
    <a:lvl7pPr marL="7018682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7pPr>
    <a:lvl8pPr marL="8188462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8pPr>
    <a:lvl9pPr marL="9358240" algn="l" defTabSz="2339559" rtl="0" eaLnBrk="1" latinLnBrk="0" hangingPunct="1">
      <a:defRPr sz="4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3510" userDrawn="1">
          <p15:clr>
            <a:srgbClr val="A4A3A4"/>
          </p15:clr>
        </p15:guide>
        <p15:guide id="3" orient="horz" pos="25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F81BD"/>
    <a:srgbClr val="FFFFFF"/>
    <a:srgbClr val="8A969D"/>
    <a:srgbClr val="566F7C"/>
    <a:srgbClr val="BFBFBF"/>
    <a:srgbClr val="728F9E"/>
    <a:srgbClr val="D0D8E8"/>
    <a:srgbClr val="4FBDFF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64" autoAdjust="0"/>
    <p:restoredTop sz="99883" autoAdjust="0"/>
  </p:normalViewPr>
  <p:slideViewPr>
    <p:cSldViewPr>
      <p:cViewPr varScale="1">
        <p:scale>
          <a:sx n="47" d="100"/>
          <a:sy n="47" d="100"/>
        </p:scale>
        <p:origin x="1974" y="90"/>
      </p:cViewPr>
      <p:guideLst>
        <p:guide orient="horz" pos="2150"/>
        <p:guide pos="3510"/>
        <p:guide orient="horz" pos="25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1" y="2"/>
            <a:ext cx="2945659" cy="496332"/>
          </a:xfrm>
          <a:prstGeom prst="rect">
            <a:avLst/>
          </a:prstGeom>
        </p:spPr>
        <p:txBody>
          <a:bodyPr vert="horz" lIns="91290" tIns="45642" rIns="91290" bIns="4564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64" y="2"/>
            <a:ext cx="2945659" cy="496332"/>
          </a:xfrm>
          <a:prstGeom prst="rect">
            <a:avLst/>
          </a:prstGeom>
        </p:spPr>
        <p:txBody>
          <a:bodyPr vert="horz" lIns="91290" tIns="45642" rIns="91290" bIns="45642" rtlCol="0"/>
          <a:lstStyle>
            <a:lvl1pPr algn="r">
              <a:defRPr sz="1200"/>
            </a:lvl1pPr>
          </a:lstStyle>
          <a:p>
            <a:fld id="{0E7F6379-FC83-47C5-A293-DC63B9DC4B43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742950"/>
            <a:ext cx="538162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0" tIns="45642" rIns="91290" bIns="4564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74"/>
            <a:ext cx="5438140" cy="4466987"/>
          </a:xfrm>
          <a:prstGeom prst="rect">
            <a:avLst/>
          </a:prstGeom>
        </p:spPr>
        <p:txBody>
          <a:bodyPr vert="horz" lIns="91290" tIns="45642" rIns="91290" bIns="45642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1" y="9428585"/>
            <a:ext cx="2945659" cy="496332"/>
          </a:xfrm>
          <a:prstGeom prst="rect">
            <a:avLst/>
          </a:prstGeom>
        </p:spPr>
        <p:txBody>
          <a:bodyPr vert="horz" lIns="91290" tIns="45642" rIns="91290" bIns="4564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64" y="9428585"/>
            <a:ext cx="2945659" cy="496332"/>
          </a:xfrm>
          <a:prstGeom prst="rect">
            <a:avLst/>
          </a:prstGeom>
        </p:spPr>
        <p:txBody>
          <a:bodyPr vert="horz" lIns="91290" tIns="45642" rIns="91290" bIns="45642" rtlCol="0" anchor="b"/>
          <a:lstStyle>
            <a:lvl1pPr algn="r">
              <a:defRPr sz="1200"/>
            </a:lvl1pPr>
          </a:lstStyle>
          <a:p>
            <a:fld id="{3AEE64F9-CCD0-496E-B32D-E78D5DC925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6291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1pPr>
    <a:lvl2pPr marL="1169780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2pPr>
    <a:lvl3pPr marL="2339559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3pPr>
    <a:lvl4pPr marL="3509340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4pPr>
    <a:lvl5pPr marL="4679120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5pPr>
    <a:lvl6pPr marL="5848898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6pPr>
    <a:lvl7pPr marL="7018682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7pPr>
    <a:lvl8pPr marL="8188462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8pPr>
    <a:lvl9pPr marL="9358240" algn="l" defTabSz="2339559" rtl="0" eaLnBrk="1" latinLnBrk="0" hangingPunct="1">
      <a:defRPr sz="308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54989" y="5032653"/>
            <a:ext cx="19889789" cy="347259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09968" y="9180253"/>
            <a:ext cx="16379823" cy="414011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111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223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335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44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559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671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782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894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5DCD-050A-4C87-AB83-5A45618A48F1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740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D8CF-B806-4BB2-81D1-B70D131AC243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19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6964821" y="648787"/>
            <a:ext cx="5264947" cy="13822872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70000" y="648787"/>
            <a:ext cx="15404835" cy="1382287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8B1C1-ECC6-4544-8CEE-4C94E29327E1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5623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0B2B-3FE6-4261-A9ED-0657321FAF12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8059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48422" y="10410298"/>
            <a:ext cx="19889789" cy="3217589"/>
          </a:xfrm>
        </p:spPr>
        <p:txBody>
          <a:bodyPr anchor="t"/>
          <a:lstStyle>
            <a:lvl1pPr algn="l">
              <a:defRPr sz="9717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848422" y="6866445"/>
            <a:ext cx="19889789" cy="3543843"/>
          </a:xfrm>
        </p:spPr>
        <p:txBody>
          <a:bodyPr anchor="b"/>
          <a:lstStyle>
            <a:lvl1pPr marL="0" indent="0">
              <a:buNone/>
              <a:defRPr sz="4937">
                <a:solidFill>
                  <a:schemeClr val="tx1">
                    <a:tint val="75000"/>
                  </a:schemeClr>
                </a:solidFill>
              </a:defRPr>
            </a:lvl1pPr>
            <a:lvl2pPr marL="1111837" indent="0">
              <a:buNone/>
              <a:defRPr sz="4318">
                <a:solidFill>
                  <a:schemeClr val="tx1">
                    <a:tint val="75000"/>
                  </a:schemeClr>
                </a:solidFill>
              </a:defRPr>
            </a:lvl2pPr>
            <a:lvl3pPr marL="2223673" indent="0">
              <a:buNone/>
              <a:defRPr sz="3857">
                <a:solidFill>
                  <a:schemeClr val="tx1">
                    <a:tint val="75000"/>
                  </a:schemeClr>
                </a:solidFill>
              </a:defRPr>
            </a:lvl3pPr>
            <a:lvl4pPr marL="3335513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4pPr>
            <a:lvl5pPr marL="4447348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5pPr>
            <a:lvl6pPr marL="5559189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6pPr>
            <a:lvl7pPr marL="6671023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7pPr>
            <a:lvl8pPr marL="7782858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8pPr>
            <a:lvl9pPr marL="8894700" indent="0">
              <a:buNone/>
              <a:defRPr sz="35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063C6-59CD-4276-97D9-1D1619A5C666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344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170006" y="3780112"/>
            <a:ext cx="10334888" cy="10691540"/>
          </a:xfrm>
        </p:spPr>
        <p:txBody>
          <a:bodyPr/>
          <a:lstStyle>
            <a:lvl1pPr>
              <a:defRPr sz="6786"/>
            </a:lvl1pPr>
            <a:lvl2pPr>
              <a:defRPr sz="5864"/>
            </a:lvl2pPr>
            <a:lvl3pPr>
              <a:defRPr sz="4937"/>
            </a:lvl3pPr>
            <a:lvl4pPr>
              <a:defRPr sz="4318"/>
            </a:lvl4pPr>
            <a:lvl5pPr>
              <a:defRPr sz="4318"/>
            </a:lvl5pPr>
            <a:lvl6pPr>
              <a:defRPr sz="4318"/>
            </a:lvl6pPr>
            <a:lvl7pPr>
              <a:defRPr sz="4318"/>
            </a:lvl7pPr>
            <a:lvl8pPr>
              <a:defRPr sz="4318"/>
            </a:lvl8pPr>
            <a:lvl9pPr>
              <a:defRPr sz="4318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894890" y="3780112"/>
            <a:ext cx="10334888" cy="10691540"/>
          </a:xfrm>
        </p:spPr>
        <p:txBody>
          <a:bodyPr/>
          <a:lstStyle>
            <a:lvl1pPr>
              <a:defRPr sz="6786"/>
            </a:lvl1pPr>
            <a:lvl2pPr>
              <a:defRPr sz="5864"/>
            </a:lvl2pPr>
            <a:lvl3pPr>
              <a:defRPr sz="4937"/>
            </a:lvl3pPr>
            <a:lvl4pPr>
              <a:defRPr sz="4318"/>
            </a:lvl4pPr>
            <a:lvl5pPr>
              <a:defRPr sz="4318"/>
            </a:lvl5pPr>
            <a:lvl6pPr>
              <a:defRPr sz="4318"/>
            </a:lvl6pPr>
            <a:lvl7pPr>
              <a:defRPr sz="4318"/>
            </a:lvl7pPr>
            <a:lvl8pPr>
              <a:defRPr sz="4318"/>
            </a:lvl8pPr>
            <a:lvl9pPr>
              <a:defRPr sz="4318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20C9A-F2D6-410B-8F7F-8C2B8F3B0A02}" type="datetime1">
              <a:rPr lang="fr-FR" smtClean="0"/>
              <a:t>24/07/2026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86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69996" y="3626364"/>
            <a:ext cx="10338952" cy="1511287"/>
          </a:xfrm>
        </p:spPr>
        <p:txBody>
          <a:bodyPr anchor="b"/>
          <a:lstStyle>
            <a:lvl1pPr marL="0" indent="0">
              <a:buNone/>
              <a:defRPr sz="5864" b="1"/>
            </a:lvl1pPr>
            <a:lvl2pPr marL="1111837" indent="0">
              <a:buNone/>
              <a:defRPr sz="4937" b="1"/>
            </a:lvl2pPr>
            <a:lvl3pPr marL="2223673" indent="0">
              <a:buNone/>
              <a:defRPr sz="4318" b="1"/>
            </a:lvl3pPr>
            <a:lvl4pPr marL="3335513" indent="0">
              <a:buNone/>
              <a:defRPr sz="3857" b="1"/>
            </a:lvl4pPr>
            <a:lvl5pPr marL="4447348" indent="0">
              <a:buNone/>
              <a:defRPr sz="3857" b="1"/>
            </a:lvl5pPr>
            <a:lvl6pPr marL="5559189" indent="0">
              <a:buNone/>
              <a:defRPr sz="3857" b="1"/>
            </a:lvl6pPr>
            <a:lvl7pPr marL="6671023" indent="0">
              <a:buNone/>
              <a:defRPr sz="3857" b="1"/>
            </a:lvl7pPr>
            <a:lvl8pPr marL="7782858" indent="0">
              <a:buNone/>
              <a:defRPr sz="3857" b="1"/>
            </a:lvl8pPr>
            <a:lvl9pPr marL="8894700" indent="0">
              <a:buNone/>
              <a:defRPr sz="3857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169996" y="5137651"/>
            <a:ext cx="10338952" cy="9334003"/>
          </a:xfrm>
        </p:spPr>
        <p:txBody>
          <a:bodyPr/>
          <a:lstStyle>
            <a:lvl1pPr>
              <a:defRPr sz="5864"/>
            </a:lvl1pPr>
            <a:lvl2pPr>
              <a:defRPr sz="4937"/>
            </a:lvl2pPr>
            <a:lvl3pPr>
              <a:defRPr sz="4318"/>
            </a:lvl3pPr>
            <a:lvl4pPr>
              <a:defRPr sz="3857"/>
            </a:lvl4pPr>
            <a:lvl5pPr>
              <a:defRPr sz="3857"/>
            </a:lvl5pPr>
            <a:lvl6pPr>
              <a:defRPr sz="3857"/>
            </a:lvl6pPr>
            <a:lvl7pPr>
              <a:defRPr sz="3857"/>
            </a:lvl7pPr>
            <a:lvl8pPr>
              <a:defRPr sz="3857"/>
            </a:lvl8pPr>
            <a:lvl9pPr>
              <a:defRPr sz="385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1886758" y="3626364"/>
            <a:ext cx="10343014" cy="1511287"/>
          </a:xfrm>
        </p:spPr>
        <p:txBody>
          <a:bodyPr anchor="b"/>
          <a:lstStyle>
            <a:lvl1pPr marL="0" indent="0">
              <a:buNone/>
              <a:defRPr sz="5864" b="1"/>
            </a:lvl1pPr>
            <a:lvl2pPr marL="1111837" indent="0">
              <a:buNone/>
              <a:defRPr sz="4937" b="1"/>
            </a:lvl2pPr>
            <a:lvl3pPr marL="2223673" indent="0">
              <a:buNone/>
              <a:defRPr sz="4318" b="1"/>
            </a:lvl3pPr>
            <a:lvl4pPr marL="3335513" indent="0">
              <a:buNone/>
              <a:defRPr sz="3857" b="1"/>
            </a:lvl4pPr>
            <a:lvl5pPr marL="4447348" indent="0">
              <a:buNone/>
              <a:defRPr sz="3857" b="1"/>
            </a:lvl5pPr>
            <a:lvl6pPr marL="5559189" indent="0">
              <a:buNone/>
              <a:defRPr sz="3857" b="1"/>
            </a:lvl6pPr>
            <a:lvl7pPr marL="6671023" indent="0">
              <a:buNone/>
              <a:defRPr sz="3857" b="1"/>
            </a:lvl7pPr>
            <a:lvl8pPr marL="7782858" indent="0">
              <a:buNone/>
              <a:defRPr sz="3857" b="1"/>
            </a:lvl8pPr>
            <a:lvl9pPr marL="8894700" indent="0">
              <a:buNone/>
              <a:defRPr sz="3857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1886758" y="5137651"/>
            <a:ext cx="10343014" cy="9334003"/>
          </a:xfrm>
        </p:spPr>
        <p:txBody>
          <a:bodyPr/>
          <a:lstStyle>
            <a:lvl1pPr>
              <a:defRPr sz="5864"/>
            </a:lvl1pPr>
            <a:lvl2pPr>
              <a:defRPr sz="4937"/>
            </a:lvl2pPr>
            <a:lvl3pPr>
              <a:defRPr sz="4318"/>
            </a:lvl3pPr>
            <a:lvl4pPr>
              <a:defRPr sz="3857"/>
            </a:lvl4pPr>
            <a:lvl5pPr>
              <a:defRPr sz="3857"/>
            </a:lvl5pPr>
            <a:lvl6pPr>
              <a:defRPr sz="3857"/>
            </a:lvl6pPr>
            <a:lvl7pPr>
              <a:defRPr sz="3857"/>
            </a:lvl7pPr>
            <a:lvl8pPr>
              <a:defRPr sz="3857"/>
            </a:lvl8pPr>
            <a:lvl9pPr>
              <a:defRPr sz="385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D6DD7-4224-4971-BBA2-0EE39DB3061F}" type="datetime1">
              <a:rPr lang="fr-FR" smtClean="0"/>
              <a:t>24/07/2026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62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E9561-06BF-4E83-8F05-169447A0A6FC}" type="datetime1">
              <a:rPr lang="fr-FR" smtClean="0"/>
              <a:t>24/07/2026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01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EE26-0E5A-4A74-902A-B2E36CC2746C}" type="datetime1">
              <a:rPr lang="fr-FR" smtClean="0"/>
              <a:t>24/07/2026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90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70003" y="645023"/>
            <a:ext cx="7698359" cy="2745072"/>
          </a:xfrm>
        </p:spPr>
        <p:txBody>
          <a:bodyPr anchor="b"/>
          <a:lstStyle>
            <a:lvl1pPr algn="l">
              <a:defRPr sz="4937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8663" y="645023"/>
            <a:ext cx="13081110" cy="13826624"/>
          </a:xfrm>
        </p:spPr>
        <p:txBody>
          <a:bodyPr/>
          <a:lstStyle>
            <a:lvl1pPr>
              <a:defRPr sz="7865"/>
            </a:lvl1pPr>
            <a:lvl2pPr>
              <a:defRPr sz="6786"/>
            </a:lvl2pPr>
            <a:lvl3pPr>
              <a:defRPr sz="5864"/>
            </a:lvl3pPr>
            <a:lvl4pPr>
              <a:defRPr sz="4937"/>
            </a:lvl4pPr>
            <a:lvl5pPr>
              <a:defRPr sz="4937"/>
            </a:lvl5pPr>
            <a:lvl6pPr>
              <a:defRPr sz="4937"/>
            </a:lvl6pPr>
            <a:lvl7pPr>
              <a:defRPr sz="4937"/>
            </a:lvl7pPr>
            <a:lvl8pPr>
              <a:defRPr sz="4937"/>
            </a:lvl8pPr>
            <a:lvl9pPr>
              <a:defRPr sz="4937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70003" y="3390092"/>
            <a:ext cx="7698359" cy="11081550"/>
          </a:xfrm>
        </p:spPr>
        <p:txBody>
          <a:bodyPr/>
          <a:lstStyle>
            <a:lvl1pPr marL="0" indent="0">
              <a:buNone/>
              <a:defRPr sz="3550"/>
            </a:lvl1pPr>
            <a:lvl2pPr marL="1111837" indent="0">
              <a:buNone/>
              <a:defRPr sz="2929"/>
            </a:lvl2pPr>
            <a:lvl3pPr marL="2223673" indent="0">
              <a:buNone/>
              <a:defRPr sz="2469"/>
            </a:lvl3pPr>
            <a:lvl4pPr marL="3335513" indent="0">
              <a:buNone/>
              <a:defRPr sz="2314"/>
            </a:lvl4pPr>
            <a:lvl5pPr marL="4447348" indent="0">
              <a:buNone/>
              <a:defRPr sz="2314"/>
            </a:lvl5pPr>
            <a:lvl6pPr marL="5559189" indent="0">
              <a:buNone/>
              <a:defRPr sz="2314"/>
            </a:lvl6pPr>
            <a:lvl7pPr marL="6671023" indent="0">
              <a:buNone/>
              <a:defRPr sz="2314"/>
            </a:lvl7pPr>
            <a:lvl8pPr marL="7782858" indent="0">
              <a:buNone/>
              <a:defRPr sz="2314"/>
            </a:lvl8pPr>
            <a:lvl9pPr marL="8894700" indent="0">
              <a:buNone/>
              <a:defRPr sz="2314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9B-E3ED-4655-ACA2-82C79D846036}" type="datetime1">
              <a:rPr lang="fr-FR" smtClean="0"/>
              <a:t>24/07/2026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475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86535" y="11340321"/>
            <a:ext cx="14039850" cy="1338789"/>
          </a:xfrm>
        </p:spPr>
        <p:txBody>
          <a:bodyPr anchor="b"/>
          <a:lstStyle>
            <a:lvl1pPr algn="l">
              <a:defRPr sz="4937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86535" y="1447546"/>
            <a:ext cx="14039850" cy="9720263"/>
          </a:xfrm>
        </p:spPr>
        <p:txBody>
          <a:bodyPr/>
          <a:lstStyle>
            <a:lvl1pPr marL="0" indent="0">
              <a:buNone/>
              <a:defRPr sz="7865"/>
            </a:lvl1pPr>
            <a:lvl2pPr marL="1111837" indent="0">
              <a:buNone/>
              <a:defRPr sz="6786"/>
            </a:lvl2pPr>
            <a:lvl3pPr marL="2223673" indent="0">
              <a:buNone/>
              <a:defRPr sz="5864"/>
            </a:lvl3pPr>
            <a:lvl4pPr marL="3335513" indent="0">
              <a:buNone/>
              <a:defRPr sz="4937"/>
            </a:lvl4pPr>
            <a:lvl5pPr marL="4447348" indent="0">
              <a:buNone/>
              <a:defRPr sz="4937"/>
            </a:lvl5pPr>
            <a:lvl6pPr marL="5559189" indent="0">
              <a:buNone/>
              <a:defRPr sz="4937"/>
            </a:lvl6pPr>
            <a:lvl7pPr marL="6671023" indent="0">
              <a:buNone/>
              <a:defRPr sz="4937"/>
            </a:lvl7pPr>
            <a:lvl8pPr marL="7782858" indent="0">
              <a:buNone/>
              <a:defRPr sz="4937"/>
            </a:lvl8pPr>
            <a:lvl9pPr marL="8894700" indent="0">
              <a:buNone/>
              <a:defRPr sz="4937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86535" y="12679107"/>
            <a:ext cx="14039850" cy="1901300"/>
          </a:xfrm>
        </p:spPr>
        <p:txBody>
          <a:bodyPr/>
          <a:lstStyle>
            <a:lvl1pPr marL="0" indent="0">
              <a:buNone/>
              <a:defRPr sz="3550"/>
            </a:lvl1pPr>
            <a:lvl2pPr marL="1111837" indent="0">
              <a:buNone/>
              <a:defRPr sz="2929"/>
            </a:lvl2pPr>
            <a:lvl3pPr marL="2223673" indent="0">
              <a:buNone/>
              <a:defRPr sz="2469"/>
            </a:lvl3pPr>
            <a:lvl4pPr marL="3335513" indent="0">
              <a:buNone/>
              <a:defRPr sz="2314"/>
            </a:lvl4pPr>
            <a:lvl5pPr marL="4447348" indent="0">
              <a:buNone/>
              <a:defRPr sz="2314"/>
            </a:lvl5pPr>
            <a:lvl6pPr marL="5559189" indent="0">
              <a:buNone/>
              <a:defRPr sz="2314"/>
            </a:lvl6pPr>
            <a:lvl7pPr marL="6671023" indent="0">
              <a:buNone/>
              <a:defRPr sz="2314"/>
            </a:lvl7pPr>
            <a:lvl8pPr marL="7782858" indent="0">
              <a:buNone/>
              <a:defRPr sz="2314"/>
            </a:lvl8pPr>
            <a:lvl9pPr marL="8894700" indent="0">
              <a:buNone/>
              <a:defRPr sz="2314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8C575-C693-499A-AFE8-B26EAB36B381}" type="datetime1">
              <a:rPr lang="fr-FR" smtClean="0"/>
              <a:t>24/07/2026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64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169992" y="648777"/>
            <a:ext cx="21059777" cy="2700075"/>
          </a:xfrm>
          <a:prstGeom prst="rect">
            <a:avLst/>
          </a:prstGeom>
        </p:spPr>
        <p:txBody>
          <a:bodyPr vert="horz" lIns="144159" tIns="72079" rIns="144159" bIns="72079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69992" y="3780112"/>
            <a:ext cx="21059777" cy="10691540"/>
          </a:xfrm>
          <a:prstGeom prst="rect">
            <a:avLst/>
          </a:prstGeom>
        </p:spPr>
        <p:txBody>
          <a:bodyPr vert="horz" lIns="144159" tIns="72079" rIns="144159" bIns="72079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170000" y="15015423"/>
            <a:ext cx="5459946" cy="862523"/>
          </a:xfrm>
          <a:prstGeom prst="rect">
            <a:avLst/>
          </a:prstGeom>
        </p:spPr>
        <p:txBody>
          <a:bodyPr vert="horz" lIns="144159" tIns="72079" rIns="144159" bIns="72079" rtlCol="0" anchor="ctr"/>
          <a:lstStyle>
            <a:lvl1pPr algn="l">
              <a:defRPr sz="2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08DCC-BD13-4CAE-9C48-EAC276CF84DF}" type="datetime1">
              <a:rPr lang="fr-FR" smtClean="0"/>
              <a:t>24/07/2026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7994920" y="15015423"/>
            <a:ext cx="7409921" cy="862523"/>
          </a:xfrm>
          <a:prstGeom prst="rect">
            <a:avLst/>
          </a:prstGeom>
        </p:spPr>
        <p:txBody>
          <a:bodyPr vert="horz" lIns="144159" tIns="72079" rIns="144159" bIns="72079" rtlCol="0" anchor="ctr"/>
          <a:lstStyle>
            <a:lvl1pPr algn="ctr">
              <a:defRPr sz="2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6769837" y="15015423"/>
            <a:ext cx="5459946" cy="862523"/>
          </a:xfrm>
          <a:prstGeom prst="rect">
            <a:avLst/>
          </a:prstGeom>
        </p:spPr>
        <p:txBody>
          <a:bodyPr vert="horz" lIns="144159" tIns="72079" rIns="144159" bIns="72079" rtlCol="0" anchor="ctr"/>
          <a:lstStyle>
            <a:lvl1pPr algn="r">
              <a:defRPr sz="292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854BD-89FF-4733-ADE6-E18D1F5A8D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580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2223673" rtl="0" eaLnBrk="1" latinLnBrk="0" hangingPunct="1">
        <a:spcBef>
          <a:spcPct val="0"/>
        </a:spcBef>
        <a:buNone/>
        <a:defRPr sz="107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33877" indent="-833877" algn="l" defTabSz="2223673" rtl="0" eaLnBrk="1" latinLnBrk="0" hangingPunct="1">
        <a:spcBef>
          <a:spcPct val="20000"/>
        </a:spcBef>
        <a:buFont typeface="Arial" pitchFamily="34" charset="0"/>
        <a:buChar char="•"/>
        <a:defRPr sz="7865" kern="1200">
          <a:solidFill>
            <a:schemeClr val="tx1"/>
          </a:solidFill>
          <a:latin typeface="+mn-lt"/>
          <a:ea typeface="+mn-ea"/>
          <a:cs typeface="+mn-cs"/>
        </a:defRPr>
      </a:lvl1pPr>
      <a:lvl2pPr marL="1806735" indent="-694899" algn="l" defTabSz="2223673" rtl="0" eaLnBrk="1" latinLnBrk="0" hangingPunct="1">
        <a:spcBef>
          <a:spcPct val="20000"/>
        </a:spcBef>
        <a:buFont typeface="Arial" pitchFamily="34" charset="0"/>
        <a:buChar char="–"/>
        <a:defRPr sz="6786" kern="1200">
          <a:solidFill>
            <a:schemeClr val="tx1"/>
          </a:solidFill>
          <a:latin typeface="+mn-lt"/>
          <a:ea typeface="+mn-ea"/>
          <a:cs typeface="+mn-cs"/>
        </a:defRPr>
      </a:lvl2pPr>
      <a:lvl3pPr marL="2779593" indent="-555920" algn="l" defTabSz="2223673" rtl="0" eaLnBrk="1" latinLnBrk="0" hangingPunct="1">
        <a:spcBef>
          <a:spcPct val="20000"/>
        </a:spcBef>
        <a:buFont typeface="Arial" pitchFamily="34" charset="0"/>
        <a:buChar char="•"/>
        <a:defRPr sz="5864" kern="1200">
          <a:solidFill>
            <a:schemeClr val="tx1"/>
          </a:solidFill>
          <a:latin typeface="+mn-lt"/>
          <a:ea typeface="+mn-ea"/>
          <a:cs typeface="+mn-cs"/>
        </a:defRPr>
      </a:lvl3pPr>
      <a:lvl4pPr marL="3891429" indent="-555920" algn="l" defTabSz="2223673" rtl="0" eaLnBrk="1" latinLnBrk="0" hangingPunct="1">
        <a:spcBef>
          <a:spcPct val="20000"/>
        </a:spcBef>
        <a:buFont typeface="Arial" pitchFamily="34" charset="0"/>
        <a:buChar char="–"/>
        <a:defRPr sz="4937" kern="1200">
          <a:solidFill>
            <a:schemeClr val="tx1"/>
          </a:solidFill>
          <a:latin typeface="+mn-lt"/>
          <a:ea typeface="+mn-ea"/>
          <a:cs typeface="+mn-cs"/>
        </a:defRPr>
      </a:lvl4pPr>
      <a:lvl5pPr marL="5003267" indent="-555920" algn="l" defTabSz="2223673" rtl="0" eaLnBrk="1" latinLnBrk="0" hangingPunct="1">
        <a:spcBef>
          <a:spcPct val="20000"/>
        </a:spcBef>
        <a:buFont typeface="Arial" pitchFamily="34" charset="0"/>
        <a:buChar char="»"/>
        <a:defRPr sz="4937" kern="1200">
          <a:solidFill>
            <a:schemeClr val="tx1"/>
          </a:solidFill>
          <a:latin typeface="+mn-lt"/>
          <a:ea typeface="+mn-ea"/>
          <a:cs typeface="+mn-cs"/>
        </a:defRPr>
      </a:lvl5pPr>
      <a:lvl6pPr marL="6115105" indent="-555920" algn="l" defTabSz="2223673" rtl="0" eaLnBrk="1" latinLnBrk="0" hangingPunct="1">
        <a:spcBef>
          <a:spcPct val="20000"/>
        </a:spcBef>
        <a:buFont typeface="Arial" pitchFamily="34" charset="0"/>
        <a:buChar char="•"/>
        <a:defRPr sz="4937" kern="1200">
          <a:solidFill>
            <a:schemeClr val="tx1"/>
          </a:solidFill>
          <a:latin typeface="+mn-lt"/>
          <a:ea typeface="+mn-ea"/>
          <a:cs typeface="+mn-cs"/>
        </a:defRPr>
      </a:lvl6pPr>
      <a:lvl7pPr marL="7226942" indent="-555920" algn="l" defTabSz="2223673" rtl="0" eaLnBrk="1" latinLnBrk="0" hangingPunct="1">
        <a:spcBef>
          <a:spcPct val="20000"/>
        </a:spcBef>
        <a:buFont typeface="Arial" pitchFamily="34" charset="0"/>
        <a:buChar char="•"/>
        <a:defRPr sz="4937" kern="1200">
          <a:solidFill>
            <a:schemeClr val="tx1"/>
          </a:solidFill>
          <a:latin typeface="+mn-lt"/>
          <a:ea typeface="+mn-ea"/>
          <a:cs typeface="+mn-cs"/>
        </a:defRPr>
      </a:lvl7pPr>
      <a:lvl8pPr marL="8338782" indent="-555920" algn="l" defTabSz="2223673" rtl="0" eaLnBrk="1" latinLnBrk="0" hangingPunct="1">
        <a:spcBef>
          <a:spcPct val="20000"/>
        </a:spcBef>
        <a:buFont typeface="Arial" pitchFamily="34" charset="0"/>
        <a:buChar char="•"/>
        <a:defRPr sz="4937" kern="1200">
          <a:solidFill>
            <a:schemeClr val="tx1"/>
          </a:solidFill>
          <a:latin typeface="+mn-lt"/>
          <a:ea typeface="+mn-ea"/>
          <a:cs typeface="+mn-cs"/>
        </a:defRPr>
      </a:lvl8pPr>
      <a:lvl9pPr marL="9450614" indent="-555920" algn="l" defTabSz="2223673" rtl="0" eaLnBrk="1" latinLnBrk="0" hangingPunct="1">
        <a:spcBef>
          <a:spcPct val="20000"/>
        </a:spcBef>
        <a:buFont typeface="Arial" pitchFamily="34" charset="0"/>
        <a:buChar char="•"/>
        <a:defRPr sz="49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1pPr>
      <a:lvl2pPr marL="1111837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2pPr>
      <a:lvl3pPr marL="2223673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3pPr>
      <a:lvl4pPr marL="3335513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4pPr>
      <a:lvl5pPr marL="4447348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5pPr>
      <a:lvl6pPr marL="5559189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6pPr>
      <a:lvl7pPr marL="6671023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7pPr>
      <a:lvl8pPr marL="7782858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8pPr>
      <a:lvl9pPr marL="8894700" algn="l" defTabSz="2223673" rtl="0" eaLnBrk="1" latinLnBrk="0" hangingPunct="1">
        <a:defRPr sz="43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A962FA59-A894-DA13-0E83-DE6222DAF454}"/>
              </a:ext>
            </a:extLst>
          </p:cNvPr>
          <p:cNvCxnSpPr/>
          <p:nvPr/>
        </p:nvCxnSpPr>
        <p:spPr>
          <a:xfrm>
            <a:off x="7225637" y="1853916"/>
            <a:ext cx="2914049" cy="75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CC093E7A-D632-ECB9-D4A5-096033712789}"/>
              </a:ext>
            </a:extLst>
          </p:cNvPr>
          <p:cNvCxnSpPr>
            <a:cxnSpLocks/>
          </p:cNvCxnSpPr>
          <p:nvPr/>
        </p:nvCxnSpPr>
        <p:spPr>
          <a:xfrm flipV="1">
            <a:off x="4522997" y="5447899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1C09D282-80C6-2C06-14E9-0BDA73F83894}"/>
              </a:ext>
            </a:extLst>
          </p:cNvPr>
          <p:cNvCxnSpPr>
            <a:cxnSpLocks/>
          </p:cNvCxnSpPr>
          <p:nvPr/>
        </p:nvCxnSpPr>
        <p:spPr>
          <a:xfrm flipV="1">
            <a:off x="7253330" y="5447899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44A48AC7-7A5E-C4A0-8134-48B508F71009}"/>
              </a:ext>
            </a:extLst>
          </p:cNvPr>
          <p:cNvCxnSpPr>
            <a:cxnSpLocks/>
          </p:cNvCxnSpPr>
          <p:nvPr/>
        </p:nvCxnSpPr>
        <p:spPr>
          <a:xfrm flipV="1">
            <a:off x="10061673" y="5462960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D0916784-7A53-5D2E-D33E-770F1EF42D83}"/>
              </a:ext>
            </a:extLst>
          </p:cNvPr>
          <p:cNvCxnSpPr>
            <a:cxnSpLocks/>
          </p:cNvCxnSpPr>
          <p:nvPr/>
        </p:nvCxnSpPr>
        <p:spPr>
          <a:xfrm flipV="1">
            <a:off x="12870017" y="5447899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8CD6ED3E-A570-3A99-CECE-4A179AEBD649}"/>
              </a:ext>
            </a:extLst>
          </p:cNvPr>
          <p:cNvCxnSpPr>
            <a:cxnSpLocks/>
          </p:cNvCxnSpPr>
          <p:nvPr/>
        </p:nvCxnSpPr>
        <p:spPr>
          <a:xfrm flipV="1">
            <a:off x="15678361" y="5462960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0F3E88F0-93FB-E959-9AD1-524EF2B97332}"/>
              </a:ext>
            </a:extLst>
          </p:cNvPr>
          <p:cNvCxnSpPr>
            <a:cxnSpLocks/>
          </p:cNvCxnSpPr>
          <p:nvPr/>
        </p:nvCxnSpPr>
        <p:spPr>
          <a:xfrm flipV="1">
            <a:off x="18486706" y="5462960"/>
            <a:ext cx="0" cy="4874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83665B86-BB92-E6A4-1D5F-D9CB8F4CF124}"/>
              </a:ext>
            </a:extLst>
          </p:cNvPr>
          <p:cNvSpPr/>
          <p:nvPr/>
        </p:nvSpPr>
        <p:spPr>
          <a:xfrm>
            <a:off x="4866699" y="430218"/>
            <a:ext cx="2709498" cy="1301423"/>
          </a:xfrm>
          <a:prstGeom prst="rect">
            <a:avLst/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>
              <a:lnSpc>
                <a:spcPts val="2433"/>
              </a:lnSpc>
            </a:pPr>
            <a:r>
              <a:rPr lang="fr-FR" sz="1625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Établissement support</a:t>
            </a:r>
            <a:br>
              <a:rPr lang="fr-FR" sz="1625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1625" b="1" dirty="0">
                <a:solidFill>
                  <a:schemeClr val="accent6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du GHT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B3BC690-7689-B617-0D07-B73AF253FC3A}"/>
              </a:ext>
            </a:extLst>
          </p:cNvPr>
          <p:cNvSpPr txBox="1"/>
          <p:nvPr/>
        </p:nvSpPr>
        <p:spPr>
          <a:xfrm>
            <a:off x="544510" y="14924361"/>
            <a:ext cx="2897077" cy="798441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</a:ln>
        </p:spPr>
        <p:txBody>
          <a:bodyPr wrap="square" numCol="1" rtlCol="0">
            <a:noAutofit/>
          </a:bodyPr>
          <a:lstStyle/>
          <a:p>
            <a:pPr>
              <a:spcBef>
                <a:spcPts val="396"/>
              </a:spcBef>
            </a:pPr>
            <a:endParaRPr lang="fr-FR" sz="155" spc="-76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spcBef>
                <a:spcPts val="396"/>
              </a:spcBef>
            </a:pPr>
            <a:r>
              <a:rPr lang="fr-FR" sz="1588" spc="-76" dirty="0">
                <a:solidFill>
                  <a:schemeClr val="bg1">
                    <a:lumMod val="65000"/>
                  </a:schemeClr>
                </a:solidFill>
              </a:rPr>
              <a:t>MR   Médecin Référent</a:t>
            </a:r>
          </a:p>
          <a:p>
            <a:r>
              <a:rPr lang="fr-FR" sz="795" spc="-76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fr-FR" sz="1549" spc="-76" dirty="0">
                <a:solidFill>
                  <a:schemeClr val="accent2">
                    <a:lumMod val="75000"/>
                  </a:schemeClr>
                </a:solidFill>
                <a:cs typeface="Calibri Light" panose="020F0302020204030204" pitchFamily="34" charset="0"/>
              </a:rPr>
              <a:t>Orange    Fonction  partagée GHT UHC</a:t>
            </a:r>
            <a:endParaRPr lang="fr-FR" sz="1696" spc="-76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607188"/>
              </p:ext>
            </p:extLst>
          </p:nvPr>
        </p:nvGraphicFramePr>
        <p:xfrm>
          <a:off x="544511" y="5837942"/>
          <a:ext cx="19190352" cy="871976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47659">
                  <a:extLst>
                    <a:ext uri="{9D8B030D-6E8A-4147-A177-3AD203B41FA5}">
                      <a16:colId xmlns:a16="http://schemas.microsoft.com/office/drawing/2014/main" val="3806208427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2989686904"/>
                    </a:ext>
                  </a:extLst>
                </a:gridCol>
                <a:gridCol w="2373906">
                  <a:extLst>
                    <a:ext uri="{9D8B030D-6E8A-4147-A177-3AD203B41FA5}">
                      <a16:colId xmlns:a16="http://schemas.microsoft.com/office/drawing/2014/main" val="2611673999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3145378284"/>
                    </a:ext>
                  </a:extLst>
                </a:gridCol>
                <a:gridCol w="2447659">
                  <a:extLst>
                    <a:ext uri="{9D8B030D-6E8A-4147-A177-3AD203B41FA5}">
                      <a16:colId xmlns:a16="http://schemas.microsoft.com/office/drawing/2014/main" val="1181379978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1402915048"/>
                    </a:ext>
                  </a:extLst>
                </a:gridCol>
                <a:gridCol w="2447659">
                  <a:extLst>
                    <a:ext uri="{9D8B030D-6E8A-4147-A177-3AD203B41FA5}">
                      <a16:colId xmlns:a16="http://schemas.microsoft.com/office/drawing/2014/main" val="3802689927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433765853"/>
                    </a:ext>
                  </a:extLst>
                </a:gridCol>
                <a:gridCol w="2447659">
                  <a:extLst>
                    <a:ext uri="{9D8B030D-6E8A-4147-A177-3AD203B41FA5}">
                      <a16:colId xmlns:a16="http://schemas.microsoft.com/office/drawing/2014/main" val="862222333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3343359448"/>
                    </a:ext>
                  </a:extLst>
                </a:gridCol>
                <a:gridCol w="2447659">
                  <a:extLst>
                    <a:ext uri="{9D8B030D-6E8A-4147-A177-3AD203B41FA5}">
                      <a16:colId xmlns:a16="http://schemas.microsoft.com/office/drawing/2014/main" val="3515575477"/>
                    </a:ext>
                  </a:extLst>
                </a:gridCol>
                <a:gridCol w="355082">
                  <a:extLst>
                    <a:ext uri="{9D8B030D-6E8A-4147-A177-3AD203B41FA5}">
                      <a16:colId xmlns:a16="http://schemas.microsoft.com/office/drawing/2014/main" val="3375837988"/>
                    </a:ext>
                  </a:extLst>
                </a:gridCol>
                <a:gridCol w="2447659">
                  <a:extLst>
                    <a:ext uri="{9D8B030D-6E8A-4147-A177-3AD203B41FA5}">
                      <a16:colId xmlns:a16="http://schemas.microsoft.com/office/drawing/2014/main" val="95194572"/>
                    </a:ext>
                  </a:extLst>
                </a:gridCol>
              </a:tblGrid>
              <a:tr h="933541"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</a:rPr>
                        <a:t>Direction </a:t>
                      </a: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</a:rPr>
                        <a:t>des sites</a:t>
                      </a:r>
                      <a:endParaRPr lang="fr-FR" sz="1700" b="1" kern="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" b="1" kern="120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Bellerose" pitchFamily="2" charset="0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Relations Usagers, Qualite, Gestion </a:t>
                      </a: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des Risques</a:t>
                      </a:r>
                    </a:p>
                  </a:txBody>
                  <a:tcPr marL="141051" marR="141051" marT="70526" marB="705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679598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Finances</a:t>
                      </a: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contractualisation</a:t>
                      </a: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ts val="1200"/>
                        </a:lnSpc>
                      </a:pPr>
                      <a:endParaRPr lang="fr-FR" sz="1700" b="1" kern="120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Ressources materielles</a:t>
                      </a: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ts val="1200"/>
                        </a:lnSpc>
                      </a:pPr>
                      <a:endParaRPr lang="fr-FR" sz="1700" b="1" kern="120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Ressources humaines </a:t>
                      </a: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&amp; RECHERCHE</a:t>
                      </a: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ts val="1200"/>
                        </a:lnSpc>
                      </a:pPr>
                      <a:endParaRPr lang="fr-FR" sz="1700" b="1" kern="120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Affaires medicales projets</a:t>
                      </a: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ts val="1200"/>
                        </a:lnSpc>
                      </a:pPr>
                      <a:endParaRPr lang="fr-FR" sz="1700" b="1" kern="1200" cap="all" spc="0" baseline="0" dirty="0">
                        <a:solidFill>
                          <a:schemeClr val="accent6">
                            <a:lumMod val="10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Systemes d’information </a:t>
                      </a: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0" cap="all" spc="0" baseline="0" dirty="0">
                          <a:solidFill>
                            <a:schemeClr val="accent6">
                              <a:lumMod val="1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et du numerique</a:t>
                      </a:r>
                    </a:p>
                  </a:txBody>
                  <a:tcPr marL="141051" marR="141051" marT="70526" marB="7052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127010"/>
                  </a:ext>
                </a:extLst>
              </a:tr>
              <a:tr h="1685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Bellerose" pitchFamily="2" charset="0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0" spc="-50" dirty="0">
                        <a:latin typeface="+mj-lt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506324"/>
                  </a:ext>
                </a:extLst>
              </a:tr>
              <a:tr h="3510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Direction Hôpital de proximité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Concarneau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Yannick SENECHAL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Dr</a:t>
                      </a:r>
                      <a:r>
                        <a:rPr lang="fr-FR" sz="1700" b="1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 Pascal HUTIN</a:t>
                      </a: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lang="fr-FR" sz="1700" b="0" i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(MR)</a:t>
                      </a: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Bellerose" pitchFamily="2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relations</a:t>
                      </a:r>
                      <a:b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</a:b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droits des usagers, de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la qualité et gestion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des risques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Emilie CERISAY</a:t>
                      </a: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Direction des finances,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de la facturation et de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la contractualisation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Gwladys JARRY-CHEVALIER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4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(à compter du 1</a:t>
                      </a:r>
                      <a:r>
                        <a:rPr lang="fr-FR" sz="1400" b="1" kern="1200" spc="-50" baseline="3000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er</a:t>
                      </a:r>
                      <a:r>
                        <a:rPr lang="fr-FR" sz="14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septembre)</a:t>
                      </a:r>
                      <a:endParaRPr lang="fr-FR" sz="14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du patrimoine, du biomédical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et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 développement durable</a:t>
                      </a: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Claire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DOUZILLE</a:t>
                      </a: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ressources humaines et </a:t>
                      </a: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de la recherche clinique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Fanny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GAUDIN</a:t>
                      </a: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2100" b="0" kern="1200" spc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affaires médicales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5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5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Yannick SENECHAL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FR" sz="210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7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Systèmes d’information et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7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du numérique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Alexis CHERUBIN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349853"/>
                  </a:ext>
                </a:extLst>
              </a:tr>
              <a:tr h="1685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Bellerose" pitchFamily="2" charset="0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R w="12700" cmpd="sng">
                      <a:noFill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12700" cmpd="sng">
                      <a:noFill/>
                    </a:lnL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386462"/>
                  </a:ext>
                </a:extLst>
              </a:tr>
              <a:tr h="3939045">
                <a:tc>
                  <a:txBody>
                    <a:bodyPr/>
                    <a:lstStyle/>
                    <a:p>
                      <a:pPr marL="0" lv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lv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lv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Résidences pour personnes âgées</a:t>
                      </a: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fr-FR" sz="1700" b="1" spc="-5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Catherine CORRE</a:t>
                      </a:r>
                    </a:p>
                    <a:p>
                      <a:pPr marL="0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defTabSz="1679598" rtl="0" eaLnBrk="1" latinLnBrk="0" hangingPunct="1">
                        <a:lnSpc>
                          <a:spcPct val="100000"/>
                        </a:lnSpc>
                      </a:pPr>
                      <a:endParaRPr lang="fr-FR" sz="100" b="1" kern="1200" spc="-50" dirty="0">
                        <a:solidFill>
                          <a:srgbClr val="566F7C"/>
                        </a:solidFill>
                        <a:latin typeface="Bellerose" pitchFamily="2" charset="0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Unité gestion des risques associés aux soins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Dr Renaud FABRE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0" i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(MR)</a:t>
                      </a:r>
                    </a:p>
                    <a:p>
                      <a:pPr marL="0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Archives Médicales</a:t>
                      </a:r>
                    </a:p>
                    <a:p>
                      <a:pPr marL="0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marR="0" lvl="0" indent="0" algn="ctr" defTabSz="16795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Dr Patrick FEUNTEUN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</a:t>
                      </a:r>
                      <a:r>
                        <a:rPr lang="fr-FR" sz="1700" b="0" i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(MR)</a:t>
                      </a:r>
                    </a:p>
                  </a:txBody>
                  <a:tcPr marL="141051" marR="141051" marT="70526" marB="70526">
                    <a:lnL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Département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Information Médicale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Dr Patrick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FEUNTEUN</a:t>
                      </a: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381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7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achats,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7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de la logistique et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7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de l’hôtellerie</a:t>
                      </a:r>
                    </a:p>
                    <a:p>
                      <a:pPr marL="0" algn="ctr" defTabSz="1567439" rtl="0" eaLnBrk="1" latinLnBrk="0" hangingPunct="1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Gérald VIEILHOMME</a:t>
                      </a: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Direction des Projets </a:t>
                      </a:r>
                    </a:p>
                    <a:p>
                      <a:pPr marL="0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et de</a:t>
                      </a:r>
                      <a:r>
                        <a:rPr lang="fr-FR" sz="17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 l’</a:t>
                      </a: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Innovation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fr-FR" sz="1700" b="1" kern="1200" spc="-50" dirty="0">
                        <a:solidFill>
                          <a:srgbClr val="566F7C"/>
                        </a:solidFill>
                        <a:latin typeface="+mn-lt"/>
                        <a:ea typeface="+mn-ea"/>
                        <a:cs typeface="Calibri Light" panose="020F03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kern="1200" spc="-5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Yannick SENECHAL</a:t>
                      </a: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fr-FR" sz="1700" b="1" spc="-5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95210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2129E1F-21E7-84C1-CE11-539B64536B13}"/>
              </a:ext>
            </a:extLst>
          </p:cNvPr>
          <p:cNvSpPr/>
          <p:nvPr/>
        </p:nvSpPr>
        <p:spPr>
          <a:xfrm>
            <a:off x="658583" y="14731031"/>
            <a:ext cx="832966" cy="30386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758" algn="ctr">
              <a:tabLst>
                <a:tab pos="548518" algn="l"/>
                <a:tab pos="2069192" algn="l"/>
              </a:tabLst>
            </a:pPr>
            <a:r>
              <a:rPr lang="fr-FR" sz="1467" b="1" dirty="0">
                <a:solidFill>
                  <a:schemeClr val="bg1">
                    <a:lumMod val="65000"/>
                  </a:schemeClr>
                </a:solidFill>
                <a:latin typeface="Cambria" pitchFamily="18" charset="0"/>
              </a:rPr>
              <a:t>Légende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C37FF7CA-4457-84AF-A008-339FB19631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165" y="1119491"/>
            <a:ext cx="1471168" cy="49387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9D2A05EA-2AFE-704B-D92C-9A634DF406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50" y="748423"/>
            <a:ext cx="4201501" cy="1082850"/>
          </a:xfrm>
          <a:prstGeom prst="rect">
            <a:avLst/>
          </a:prstGeom>
        </p:spPr>
      </p:pic>
      <p:graphicFrame>
        <p:nvGraphicFramePr>
          <p:cNvPr id="32" name="Tableau 6">
            <a:extLst>
              <a:ext uri="{FF2B5EF4-FFF2-40B4-BE49-F238E27FC236}">
                <a16:creationId xmlns:a16="http://schemas.microsoft.com/office/drawing/2014/main" id="{307E36FF-AC89-1709-A32C-E390941FD6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959874"/>
              </p:ext>
            </p:extLst>
          </p:nvPr>
        </p:nvGraphicFramePr>
        <p:xfrm>
          <a:off x="19937366" y="4979840"/>
          <a:ext cx="3083061" cy="9924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83061">
                  <a:extLst>
                    <a:ext uri="{9D8B030D-6E8A-4147-A177-3AD203B41FA5}">
                      <a16:colId xmlns:a16="http://schemas.microsoft.com/office/drawing/2014/main" val="2827797278"/>
                    </a:ext>
                  </a:extLst>
                </a:gridCol>
              </a:tblGrid>
              <a:tr h="484433">
                <a:tc>
                  <a:txBody>
                    <a:bodyPr/>
                    <a:lstStyle/>
                    <a:p>
                      <a:pPr marL="0" marR="0" lvl="0" indent="0" algn="ctr" defTabSz="14415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100" b="1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INSTANCES</a:t>
                      </a:r>
                      <a:endParaRPr lang="fr-FR" sz="2100" spc="-50" baseline="0" dirty="0">
                        <a:latin typeface="+mj-lt"/>
                      </a:endParaRPr>
                    </a:p>
                  </a:txBody>
                  <a:tcPr marL="141051" marR="141051" marT="70526" marB="70526" anchor="b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604942"/>
                  </a:ext>
                </a:extLst>
              </a:tr>
              <a:tr h="10778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500" b="1" cap="none" spc="0" baseline="0" dirty="0">
                          <a:solidFill>
                            <a:schemeClr val="bg1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Directoire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268898" algn="l"/>
                        </a:tabLst>
                      </a:pPr>
                      <a:r>
                        <a:rPr lang="fr-FR" sz="1500" spc="-50" baseline="0" dirty="0">
                          <a:solidFill>
                            <a:schemeClr val="bg1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: Yann DUBOIS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spc="-50" baseline="0" dirty="0">
                          <a:solidFill>
                            <a:schemeClr val="bg1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Vice-président : </a:t>
                      </a:r>
                      <a:r>
                        <a:rPr lang="fr-FR" sz="1500" spc="-50" baseline="0">
                          <a:solidFill>
                            <a:schemeClr val="bg1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Dr Marc COUSTANS</a:t>
                      </a:r>
                      <a:endParaRPr lang="fr-FR" sz="1500" spc="-50" baseline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188629"/>
                  </a:ext>
                </a:extLst>
              </a:tr>
              <a:tr h="1138417">
                <a:tc>
                  <a:txBody>
                    <a:bodyPr/>
                    <a:lstStyle/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b="1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Conseil de Surveillance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268898" algn="l"/>
                        </a:tabLst>
                      </a:pPr>
                      <a:r>
                        <a:rPr lang="fr-FR" sz="1500" b="0" kern="1200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Présidente : Isabelle ASSIH</a:t>
                      </a: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636973"/>
                  </a:ext>
                </a:extLst>
              </a:tr>
              <a:tr h="1549902">
                <a:tc>
                  <a:txBody>
                    <a:bodyPr/>
                    <a:lstStyle/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b="1" cap="none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Commission Médicale d’Etablissement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: Dr Marc COUSTANS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tabLst>
                          <a:tab pos="1411555" algn="l"/>
                        </a:tabLst>
                      </a:pPr>
                      <a:r>
                        <a:rPr lang="fr-FR" sz="1500" spc="-50" baseline="0" dirty="0" err="1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Vices-présidents</a:t>
                      </a: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 : 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Dr Lydie KHATCHATOURIAN 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Dr Matthieu JACQUOT</a:t>
                      </a:r>
                      <a:endParaRPr lang="fr-FR" sz="1500" b="1" kern="1200" spc="-50" baseline="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89022"/>
                  </a:ext>
                </a:extLst>
              </a:tr>
              <a:tr h="1077860">
                <a:tc>
                  <a:txBody>
                    <a:bodyPr/>
                    <a:lstStyle/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Comité Social d’Etablissement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: Yann DUBOIS </a:t>
                      </a:r>
                      <a:endParaRPr lang="fr-FR" sz="1500" b="1" kern="1200" spc="-50" baseline="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242617"/>
                  </a:ext>
                </a:extLst>
              </a:tr>
              <a:tr h="1368524">
                <a:tc>
                  <a:txBody>
                    <a:bodyPr/>
                    <a:lstStyle/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Commission des Soins Infirmiers, de Rééducation 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et Médicotechniques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Présidente : Nathalie FREMIN</a:t>
                      </a:r>
                      <a:endParaRPr lang="fr-FR" sz="1500" b="1" kern="1200" spc="-50" baseline="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7197102"/>
                  </a:ext>
                </a:extLst>
              </a:tr>
              <a:tr h="1075668">
                <a:tc>
                  <a:txBody>
                    <a:bodyPr/>
                    <a:lstStyle/>
                    <a:p>
                      <a:pPr marL="1788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Commission des Usagers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</a:t>
                      </a:r>
                      <a:r>
                        <a:rPr lang="fr-FR" sz="1500" spc="-50" baseline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: /</a:t>
                      </a:r>
                      <a:endParaRPr lang="fr-FR" sz="1500" spc="-50" baseline="0" dirty="0">
                        <a:solidFill>
                          <a:srgbClr val="566F7C"/>
                        </a:solidFill>
                        <a:latin typeface="+mj-lt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3795679"/>
                  </a:ext>
                </a:extLst>
              </a:tr>
              <a:tr h="1075668">
                <a:tc>
                  <a:txBody>
                    <a:bodyPr/>
                    <a:lstStyle/>
                    <a:p>
                      <a:pPr marL="1788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Conseil de la Vie Sociale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: Louise CORRE</a:t>
                      </a:r>
                      <a:endParaRPr lang="fr-FR" sz="1500" b="1" kern="1200" cap="none" spc="-50" baseline="0" dirty="0">
                        <a:solidFill>
                          <a:srgbClr val="566F7C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8517289"/>
                  </a:ext>
                </a:extLst>
              </a:tr>
              <a:tr h="1075668">
                <a:tc>
                  <a:txBody>
                    <a:bodyPr/>
                    <a:lstStyle/>
                    <a:p>
                      <a:pPr marL="1788" algn="ctr" defTabSz="1679598" rtl="0" eaLnBrk="1" latinLnBrk="0" hangingPunct="1">
                        <a:lnSpc>
                          <a:spcPct val="100000"/>
                        </a:lnSpc>
                      </a:pPr>
                      <a:r>
                        <a:rPr lang="fr-FR" sz="1500" b="1" kern="1200" cap="none" spc="-50" baseline="0" dirty="0">
                          <a:solidFill>
                            <a:srgbClr val="566F7C"/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Comité Ethique</a:t>
                      </a:r>
                    </a:p>
                    <a:p>
                      <a:pPr marL="1788" algn="ct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411555" algn="l"/>
                        </a:tabLst>
                      </a:pPr>
                      <a:r>
                        <a:rPr lang="fr-FR" sz="1500" spc="-5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Président : Dr Elisabeth CAPITAINE</a:t>
                      </a:r>
                      <a:endParaRPr lang="fr-FR" sz="1500" strike="sngStrike" kern="1200" spc="-50" baseline="0" dirty="0">
                        <a:solidFill>
                          <a:srgbClr val="00B050"/>
                        </a:solidFill>
                        <a:latin typeface="+mj-lt"/>
                        <a:ea typeface="+mn-ea"/>
                        <a:cs typeface="Calibri Light" panose="020F0302020204030204" pitchFamily="34" charset="0"/>
                      </a:endParaRPr>
                    </a:p>
                  </a:txBody>
                  <a:tcPr marL="141051" marR="141051" marT="70526" marB="70526" anchor="ctr">
                    <a:lnL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  <a:alpha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1119049"/>
                  </a:ext>
                </a:extLst>
              </a:tr>
            </a:tbl>
          </a:graphicData>
        </a:graphic>
      </p:graphicFrame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A962FA59-A894-DA13-0E83-DE6222DAF454}"/>
              </a:ext>
            </a:extLst>
          </p:cNvPr>
          <p:cNvCxnSpPr/>
          <p:nvPr/>
        </p:nvCxnSpPr>
        <p:spPr>
          <a:xfrm>
            <a:off x="11805819" y="1831273"/>
            <a:ext cx="16563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>
            <a:extLst>
              <a:ext uri="{FF2B5EF4-FFF2-40B4-BE49-F238E27FC236}">
                <a16:creationId xmlns:a16="http://schemas.microsoft.com/office/drawing/2014/main" id="{93BAA901-0CBF-16D8-BFE2-14FCC754042F}"/>
              </a:ext>
            </a:extLst>
          </p:cNvPr>
          <p:cNvCxnSpPr>
            <a:cxnSpLocks/>
          </p:cNvCxnSpPr>
          <p:nvPr/>
        </p:nvCxnSpPr>
        <p:spPr>
          <a:xfrm>
            <a:off x="13462189" y="3603051"/>
            <a:ext cx="45413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99625CA4-6276-80AA-2AA8-C2312F97AFB0}"/>
              </a:ext>
            </a:extLst>
          </p:cNvPr>
          <p:cNvCxnSpPr/>
          <p:nvPr/>
        </p:nvCxnSpPr>
        <p:spPr>
          <a:xfrm>
            <a:off x="16567337" y="1952789"/>
            <a:ext cx="16563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>
            <a:extLst>
              <a:ext uri="{FF2B5EF4-FFF2-40B4-BE49-F238E27FC236}">
                <a16:creationId xmlns:a16="http://schemas.microsoft.com/office/drawing/2014/main" id="{D8001B97-E736-8CC3-397C-C6E565DDC36C}"/>
              </a:ext>
            </a:extLst>
          </p:cNvPr>
          <p:cNvCxnSpPr>
            <a:cxnSpLocks/>
          </p:cNvCxnSpPr>
          <p:nvPr/>
        </p:nvCxnSpPr>
        <p:spPr>
          <a:xfrm>
            <a:off x="13462186" y="1280387"/>
            <a:ext cx="47615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Tableau 23">
            <a:extLst>
              <a:ext uri="{FF2B5EF4-FFF2-40B4-BE49-F238E27FC236}">
                <a16:creationId xmlns:a16="http://schemas.microsoft.com/office/drawing/2014/main" id="{3BD72AAC-F59E-1309-BC76-25D85CBF2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704052"/>
              </p:ext>
            </p:extLst>
          </p:nvPr>
        </p:nvGraphicFramePr>
        <p:xfrm>
          <a:off x="17739147" y="1731644"/>
          <a:ext cx="3319709" cy="127101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19709">
                  <a:extLst>
                    <a:ext uri="{9D8B030D-6E8A-4147-A177-3AD203B41FA5}">
                      <a16:colId xmlns:a16="http://schemas.microsoft.com/office/drawing/2014/main" val="4021416242"/>
                    </a:ext>
                  </a:extLst>
                </a:gridCol>
              </a:tblGrid>
              <a:tr h="1271010">
                <a:tc>
                  <a:txBody>
                    <a:bodyPr/>
                    <a:lstStyle/>
                    <a:p>
                      <a:pPr algn="ctr"/>
                      <a:r>
                        <a:rPr lang="fr-FR" sz="1700" b="1" spc="-60" baseline="0" dirty="0">
                          <a:solidFill>
                            <a:srgbClr val="566F7C"/>
                          </a:solidFill>
                        </a:rPr>
                        <a:t>Responsable Département d’Information Médicale</a:t>
                      </a:r>
                    </a:p>
                    <a:p>
                      <a:pPr algn="ctr"/>
                      <a:r>
                        <a:rPr lang="fr-FR" sz="1700" b="1" kern="1200" spc="-60" baseline="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+mn-cs"/>
                        </a:rPr>
                        <a:t>Dr Patrick FEUNTEUN</a:t>
                      </a:r>
                    </a:p>
                    <a:p>
                      <a:pPr algn="ctr"/>
                      <a:r>
                        <a:rPr lang="fr-FR" sz="1700" b="1" kern="1200" spc="-6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j-lt"/>
                          <a:ea typeface="+mn-ea"/>
                          <a:cs typeface="Calibri Light" panose="020F0302020204030204" pitchFamily="34" charset="0"/>
                        </a:rPr>
                        <a:t>DIM du Territoire</a:t>
                      </a: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50337"/>
                  </a:ext>
                </a:extLst>
              </a:tr>
            </a:tbl>
          </a:graphicData>
        </a:graphic>
      </p:graphicFrame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6C0E2927-DF82-F9EC-5FDA-88D680875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340883"/>
              </p:ext>
            </p:extLst>
          </p:nvPr>
        </p:nvGraphicFramePr>
        <p:xfrm>
          <a:off x="17739146" y="3238718"/>
          <a:ext cx="3319709" cy="7150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19709">
                  <a:extLst>
                    <a:ext uri="{9D8B030D-6E8A-4147-A177-3AD203B41FA5}">
                      <a16:colId xmlns:a16="http://schemas.microsoft.com/office/drawing/2014/main" val="712236285"/>
                    </a:ext>
                  </a:extLst>
                </a:gridCol>
              </a:tblGrid>
              <a:tr h="715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1700" b="1" spc="-60" baseline="0" dirty="0">
                          <a:solidFill>
                            <a:srgbClr val="566F7C"/>
                          </a:solidFill>
                          <a:latin typeface="+mj-lt"/>
                        </a:rPr>
                        <a:t>Direction des soins</a:t>
                      </a:r>
                      <a:endParaRPr lang="fr-FR" sz="1700" spc="-60" baseline="0" dirty="0">
                        <a:solidFill>
                          <a:srgbClr val="566F7C"/>
                        </a:solidFill>
                      </a:endParaRPr>
                    </a:p>
                  </a:txBody>
                  <a:tcPr marL="141051" marR="141051" marT="70526" marB="70526" anchor="ctr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96667"/>
                  </a:ext>
                </a:extLst>
              </a:tr>
            </a:tbl>
          </a:graphicData>
        </a:graphic>
      </p:graphicFrame>
      <p:graphicFrame>
        <p:nvGraphicFramePr>
          <p:cNvPr id="22" name="Tableau 21">
            <a:extLst>
              <a:ext uri="{FF2B5EF4-FFF2-40B4-BE49-F238E27FC236}">
                <a16:creationId xmlns:a16="http://schemas.microsoft.com/office/drawing/2014/main" id="{86962687-3D63-9E58-0F78-4CEA48167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659233"/>
              </p:ext>
            </p:extLst>
          </p:nvPr>
        </p:nvGraphicFramePr>
        <p:xfrm>
          <a:off x="13727413" y="1144307"/>
          <a:ext cx="3319709" cy="11746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19709">
                  <a:extLst>
                    <a:ext uri="{9D8B030D-6E8A-4147-A177-3AD203B41FA5}">
                      <a16:colId xmlns:a16="http://schemas.microsoft.com/office/drawing/2014/main" val="4021416242"/>
                    </a:ext>
                  </a:extLst>
                </a:gridCol>
              </a:tblGrid>
              <a:tr h="1174665">
                <a:tc>
                  <a:txBody>
                    <a:bodyPr/>
                    <a:lstStyle/>
                    <a:p>
                      <a:pPr marL="0" marR="0" lvl="0" indent="0" algn="ctr" defTabSz="15674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100" b="1" kern="1200" spc="-6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PRESIDENT DE LA CME</a:t>
                      </a:r>
                    </a:p>
                    <a:p>
                      <a:pPr marL="0" algn="ctr" defTabSz="1567439" rtl="0" eaLnBrk="1" latinLnBrk="0" hangingPunct="1">
                        <a:spcBef>
                          <a:spcPts val="600"/>
                        </a:spcBef>
                      </a:pPr>
                      <a:r>
                        <a:rPr lang="fr-FR" sz="2100" b="1" kern="1200" spc="-6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Dr Marc COUSTANS</a:t>
                      </a:r>
                    </a:p>
                  </a:txBody>
                  <a:tcPr marL="141051" marR="141051" marT="70526" marB="7052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50337"/>
                  </a:ext>
                </a:extLst>
              </a:tr>
            </a:tbl>
          </a:graphicData>
        </a:graphic>
      </p:graphicFrame>
      <p:cxnSp>
        <p:nvCxnSpPr>
          <p:cNvPr id="50" name="Connecteur droit 49">
            <a:extLst>
              <a:ext uri="{FF2B5EF4-FFF2-40B4-BE49-F238E27FC236}">
                <a16:creationId xmlns:a16="http://schemas.microsoft.com/office/drawing/2014/main" id="{D77C0703-68E3-D995-353C-9CCCEADAEBF2}"/>
              </a:ext>
            </a:extLst>
          </p:cNvPr>
          <p:cNvCxnSpPr>
            <a:cxnSpLocks/>
          </p:cNvCxnSpPr>
          <p:nvPr/>
        </p:nvCxnSpPr>
        <p:spPr>
          <a:xfrm>
            <a:off x="13462179" y="1280396"/>
            <a:ext cx="0" cy="23158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9E33B83C-4352-4753-70DF-44050B42EF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83219"/>
              </p:ext>
            </p:extLst>
          </p:nvPr>
        </p:nvGraphicFramePr>
        <p:xfrm>
          <a:off x="13727413" y="3136290"/>
          <a:ext cx="3319709" cy="117887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19709">
                  <a:extLst>
                    <a:ext uri="{9D8B030D-6E8A-4147-A177-3AD203B41FA5}">
                      <a16:colId xmlns:a16="http://schemas.microsoft.com/office/drawing/2014/main" val="4021416242"/>
                    </a:ext>
                  </a:extLst>
                </a:gridCol>
              </a:tblGrid>
              <a:tr h="1178873">
                <a:tc>
                  <a:txBody>
                    <a:bodyPr/>
                    <a:lstStyle/>
                    <a:p>
                      <a:pPr algn="ctr"/>
                      <a:r>
                        <a:rPr lang="fr-FR" sz="2100" b="1" spc="-60" baseline="0" dirty="0">
                          <a:solidFill>
                            <a:schemeClr val="bg1"/>
                          </a:solidFill>
                        </a:rPr>
                        <a:t>COORDONNATRICE </a:t>
                      </a:r>
                    </a:p>
                    <a:p>
                      <a:pPr algn="ctr"/>
                      <a:r>
                        <a:rPr lang="fr-FR" sz="2100" b="1" spc="-60" baseline="0" dirty="0">
                          <a:solidFill>
                            <a:schemeClr val="bg1"/>
                          </a:solidFill>
                        </a:rPr>
                        <a:t>GENERALE DES SOINS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fr-FR" sz="2100" b="1" kern="1200" spc="-6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Nathalie FREMIN</a:t>
                      </a:r>
                    </a:p>
                  </a:txBody>
                  <a:tcPr marL="141051" marR="141051" marT="70526" marB="705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078987"/>
                  </a:ext>
                </a:extLst>
              </a:tr>
            </a:tbl>
          </a:graphicData>
        </a:graphic>
      </p:graphicFrame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0F410132-3D92-4F97-1C9B-3DE78A73C91E}"/>
              </a:ext>
            </a:extLst>
          </p:cNvPr>
          <p:cNvCxnSpPr>
            <a:cxnSpLocks/>
          </p:cNvCxnSpPr>
          <p:nvPr/>
        </p:nvCxnSpPr>
        <p:spPr>
          <a:xfrm flipH="1">
            <a:off x="10997790" y="1952802"/>
            <a:ext cx="10289" cy="3478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au 21">
            <a:extLst>
              <a:ext uri="{FF2B5EF4-FFF2-40B4-BE49-F238E27FC236}">
                <a16:creationId xmlns:a16="http://schemas.microsoft.com/office/drawing/2014/main" id="{AD63A74D-B769-270B-705B-321865346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375352"/>
              </p:ext>
            </p:extLst>
          </p:nvPr>
        </p:nvGraphicFramePr>
        <p:xfrm>
          <a:off x="9348233" y="1211960"/>
          <a:ext cx="3319709" cy="11746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19709">
                  <a:extLst>
                    <a:ext uri="{9D8B030D-6E8A-4147-A177-3AD203B41FA5}">
                      <a16:colId xmlns:a16="http://schemas.microsoft.com/office/drawing/2014/main" val="4021416242"/>
                    </a:ext>
                  </a:extLst>
                </a:gridCol>
              </a:tblGrid>
              <a:tr h="1174665">
                <a:tc>
                  <a:txBody>
                    <a:bodyPr/>
                    <a:lstStyle/>
                    <a:p>
                      <a:pPr algn="ctr"/>
                      <a:r>
                        <a:rPr lang="fr-FR" sz="2100" b="1" spc="-60" baseline="0" dirty="0">
                          <a:solidFill>
                            <a:schemeClr val="bg1"/>
                          </a:solidFill>
                        </a:rPr>
                        <a:t>DIRECTEUR</a:t>
                      </a:r>
                    </a:p>
                    <a:p>
                      <a:pPr algn="ctr">
                        <a:spcBef>
                          <a:spcPts val="600"/>
                        </a:spcBef>
                      </a:pPr>
                      <a:r>
                        <a:rPr lang="fr-FR" sz="2100" b="1" spc="-60" baseline="0" dirty="0">
                          <a:solidFill>
                            <a:schemeClr val="bg1"/>
                          </a:solidFill>
                        </a:rPr>
                        <a:t>Yann DUBOIS</a:t>
                      </a:r>
                    </a:p>
                  </a:txBody>
                  <a:tcPr marL="141051" marR="141051" marT="70526" marB="7052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50337"/>
                  </a:ext>
                </a:extLst>
              </a:tr>
            </a:tbl>
          </a:graphicData>
        </a:graphic>
      </p:graphicFrame>
      <p:cxnSp>
        <p:nvCxnSpPr>
          <p:cNvPr id="68" name="Connecteur droit 67">
            <a:extLst>
              <a:ext uri="{FF2B5EF4-FFF2-40B4-BE49-F238E27FC236}">
                <a16:creationId xmlns:a16="http://schemas.microsoft.com/office/drawing/2014/main" id="{36BF2332-6F95-A0EA-52C1-85BE295A4E6D}"/>
              </a:ext>
            </a:extLst>
          </p:cNvPr>
          <p:cNvCxnSpPr>
            <a:cxnSpLocks/>
          </p:cNvCxnSpPr>
          <p:nvPr/>
        </p:nvCxnSpPr>
        <p:spPr>
          <a:xfrm flipV="1">
            <a:off x="1792663" y="5447895"/>
            <a:ext cx="16694043" cy="2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Tableau 25">
            <a:extLst>
              <a:ext uri="{FF2B5EF4-FFF2-40B4-BE49-F238E27FC236}">
                <a16:creationId xmlns:a16="http://schemas.microsoft.com/office/drawing/2014/main" id="{6412CC17-25AA-1D47-995E-FC0D06C0D4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560806"/>
              </p:ext>
            </p:extLst>
          </p:nvPr>
        </p:nvGraphicFramePr>
        <p:xfrm>
          <a:off x="5637487" y="2840918"/>
          <a:ext cx="3098027" cy="19048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98027">
                  <a:extLst>
                    <a:ext uri="{9D8B030D-6E8A-4147-A177-3AD203B41FA5}">
                      <a16:colId xmlns:a16="http://schemas.microsoft.com/office/drawing/2014/main" val="712236285"/>
                    </a:ext>
                  </a:extLst>
                </a:gridCol>
              </a:tblGrid>
              <a:tr h="1904890">
                <a:tc>
                  <a:txBody>
                    <a:bodyPr/>
                    <a:lstStyle/>
                    <a:p>
                      <a:pPr marL="82550" lvl="0" indent="0" algn="ctr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Wingdings" pitchFamily="2" charset="2"/>
                        <a:buNone/>
                      </a:pPr>
                      <a:r>
                        <a:rPr lang="fr-FR" sz="1700" b="1" kern="1200" spc="-60" baseline="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+mn-cs"/>
                        </a:rPr>
                        <a:t>SECRETARIAT GENERAL</a:t>
                      </a:r>
                    </a:p>
                    <a:p>
                      <a:pPr marL="82550" lvl="0" indent="0" algn="ctr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Wingdings" pitchFamily="2" charset="2"/>
                        <a:buNone/>
                      </a:pPr>
                      <a:r>
                        <a:rPr lang="fr-FR" sz="1700" b="1" kern="1200" spc="-60" baseline="0" dirty="0">
                          <a:solidFill>
                            <a:srgbClr val="566F7C"/>
                          </a:solidFill>
                          <a:latin typeface="+mn-lt"/>
                          <a:ea typeface="+mn-ea"/>
                          <a:cs typeface="+mn-cs"/>
                        </a:rPr>
                        <a:t>Sandra MILIN</a:t>
                      </a:r>
                    </a:p>
                    <a:p>
                      <a:pPr marL="273050" lvl="0" indent="-190500">
                        <a:lnSpc>
                          <a:spcPct val="100000"/>
                        </a:lnSpc>
                        <a:spcBef>
                          <a:spcPts val="500"/>
                        </a:spcBef>
                        <a:buFont typeface="Wingdings" pitchFamily="2" charset="2"/>
                        <a:buChar char="Ø"/>
                      </a:pPr>
                      <a:r>
                        <a:rPr lang="fr-FR" sz="1700" b="1" kern="1200" spc="-7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Calibri Light" panose="020F0302020204030204" pitchFamily="34" charset="0"/>
                        </a:rPr>
                        <a:t>Coordination Générale</a:t>
                      </a:r>
                    </a:p>
                    <a:p>
                      <a:pPr marL="449263" indent="-188913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r-FR" sz="1700" spc="-7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cs typeface="Calibri Light" panose="020F0302020204030204" pitchFamily="34" charset="0"/>
                        </a:rPr>
                        <a:t>GHT Union Hospitalière </a:t>
                      </a:r>
                      <a:br>
                        <a:rPr lang="fr-FR" sz="1700" spc="-7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cs typeface="Calibri Light" panose="020F0302020204030204" pitchFamily="34" charset="0"/>
                        </a:rPr>
                      </a:br>
                      <a:r>
                        <a:rPr lang="fr-FR" sz="1700" spc="-7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cs typeface="Calibri Light" panose="020F0302020204030204" pitchFamily="34" charset="0"/>
                        </a:rPr>
                        <a:t>de  Cornouaille (UHC)</a:t>
                      </a:r>
                    </a:p>
                    <a:p>
                      <a:pPr marL="273050" indent="-190500">
                        <a:lnSpc>
                          <a:spcPct val="100000"/>
                        </a:lnSpc>
                        <a:spcBef>
                          <a:spcPts val="300"/>
                        </a:spcBef>
                        <a:buFont typeface="Wingdings" pitchFamily="2" charset="2"/>
                        <a:buChar char="Ø"/>
                      </a:pPr>
                      <a:r>
                        <a:rPr lang="fr-FR" sz="1700" b="1" spc="-70" baseline="0" dirty="0">
                          <a:solidFill>
                            <a:srgbClr val="566F7C"/>
                          </a:solidFill>
                          <a:latin typeface="+mj-lt"/>
                          <a:cs typeface="Calibri Light" panose="020F0302020204030204" pitchFamily="34" charset="0"/>
                        </a:rPr>
                        <a:t>Communication</a:t>
                      </a:r>
                      <a:endParaRPr lang="fr-FR" sz="3700" spc="-70" baseline="0" dirty="0">
                        <a:solidFill>
                          <a:srgbClr val="566F7C"/>
                        </a:solidFill>
                      </a:endParaRPr>
                    </a:p>
                  </a:txBody>
                  <a:tcPr marL="141051" marR="141051" marT="70526" marB="70526">
                    <a:lnL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396667"/>
                  </a:ext>
                </a:extLst>
              </a:tr>
            </a:tbl>
          </a:graphicData>
        </a:graphic>
      </p:graphicFrame>
      <p:sp>
        <p:nvSpPr>
          <p:cNvPr id="52" name="Espace réservé du numéro de diapositive 20"/>
          <p:cNvSpPr txBox="1">
            <a:spLocks/>
          </p:cNvSpPr>
          <p:nvPr/>
        </p:nvSpPr>
        <p:spPr>
          <a:xfrm>
            <a:off x="21467664" y="15256201"/>
            <a:ext cx="1125408" cy="578944"/>
          </a:xfrm>
          <a:prstGeom prst="rect">
            <a:avLst/>
          </a:prstGeom>
        </p:spPr>
        <p:txBody>
          <a:bodyPr vert="horz" lIns="190866" tIns="95434" rIns="190866" bIns="95434" rtlCol="0" anchor="ctr"/>
          <a:lstStyle>
            <a:defPPr>
              <a:defRPr lang="fr-FR"/>
            </a:defPPr>
            <a:lvl1pPr marL="0" algn="r" defTabSz="1547132" rtl="0" eaLnBrk="1" latinLnBrk="0" hangingPunct="1">
              <a:defRPr sz="221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3566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47132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0699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94265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67830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41399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414965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88530" algn="l" defTabSz="1547132" rtl="0" eaLnBrk="1" latinLnBrk="0" hangingPunct="1">
              <a:defRPr sz="3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337916-7C8A-42CC-8203-0658418C66C6}" type="slidenum">
              <a:rPr lang="fr-FR" sz="1588">
                <a:solidFill>
                  <a:srgbClr val="566F7C"/>
                </a:solidFill>
              </a:rPr>
              <a:pPr/>
              <a:t>1</a:t>
            </a:fld>
            <a:r>
              <a:rPr lang="fr-FR" sz="1588" dirty="0">
                <a:solidFill>
                  <a:srgbClr val="566F7C"/>
                </a:solidFill>
              </a:rPr>
              <a:t>/2</a:t>
            </a: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CC093E7A-D632-ECB9-D4A5-096033712789}"/>
              </a:ext>
            </a:extLst>
          </p:cNvPr>
          <p:cNvCxnSpPr>
            <a:cxnSpLocks/>
          </p:cNvCxnSpPr>
          <p:nvPr/>
        </p:nvCxnSpPr>
        <p:spPr>
          <a:xfrm flipV="1">
            <a:off x="1792662" y="5447894"/>
            <a:ext cx="0" cy="312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A8E6FA91-25E3-55DD-EAA3-7FEE6DB697AE}"/>
              </a:ext>
            </a:extLst>
          </p:cNvPr>
          <p:cNvSpPr/>
          <p:nvPr/>
        </p:nvSpPr>
        <p:spPr>
          <a:xfrm>
            <a:off x="1012567" y="3199670"/>
            <a:ext cx="2396097" cy="252085"/>
          </a:xfrm>
          <a:prstGeom prst="rect">
            <a:avLst/>
          </a:prstGeom>
          <a:noFill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 anchorCtr="0"/>
          <a:lstStyle/>
          <a:p>
            <a:pPr marL="2255">
              <a:tabLst>
                <a:tab pos="1601588" algn="l"/>
              </a:tabLst>
            </a:pPr>
            <a:r>
              <a:rPr lang="fr-FR" sz="1733" b="1" spc="-55" dirty="0">
                <a:solidFill>
                  <a:srgbClr val="566F7C"/>
                </a:solidFill>
                <a:latin typeface="+mj-lt"/>
                <a:cs typeface="Calibri Light" panose="020F0302020204030204" pitchFamily="34" charset="0"/>
              </a:rPr>
              <a:t>Juillet 2026</a:t>
            </a:r>
          </a:p>
        </p:txBody>
      </p:sp>
      <p:sp>
        <p:nvSpPr>
          <p:cNvPr id="49" name="Forme libre : forme 36">
            <a:extLst>
              <a:ext uri="{FF2B5EF4-FFF2-40B4-BE49-F238E27FC236}">
                <a16:creationId xmlns:a16="http://schemas.microsoft.com/office/drawing/2014/main" id="{80E5CB22-C489-4A66-C274-70C3F31AE5E4}"/>
              </a:ext>
            </a:extLst>
          </p:cNvPr>
          <p:cNvSpPr/>
          <p:nvPr/>
        </p:nvSpPr>
        <p:spPr>
          <a:xfrm>
            <a:off x="513875" y="2177205"/>
            <a:ext cx="3370684" cy="928618"/>
          </a:xfrm>
          <a:custGeom>
            <a:avLst/>
            <a:gdLst>
              <a:gd name="connsiteX0" fmla="*/ 0 w 3320850"/>
              <a:gd name="connsiteY0" fmla="*/ 0 h 629705"/>
              <a:gd name="connsiteX1" fmla="*/ 3320850 w 3320850"/>
              <a:gd name="connsiteY1" fmla="*/ 0 h 629705"/>
              <a:gd name="connsiteX2" fmla="*/ 3320850 w 3320850"/>
              <a:gd name="connsiteY2" fmla="*/ 629705 h 629705"/>
              <a:gd name="connsiteX3" fmla="*/ 0 w 3320850"/>
              <a:gd name="connsiteY3" fmla="*/ 629705 h 629705"/>
              <a:gd name="connsiteX4" fmla="*/ 0 w 3320850"/>
              <a:gd name="connsiteY4" fmla="*/ 0 h 629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0850" h="629705">
                <a:moveTo>
                  <a:pt x="0" y="0"/>
                </a:moveTo>
                <a:lnTo>
                  <a:pt x="3320850" y="0"/>
                </a:lnTo>
                <a:lnTo>
                  <a:pt x="3320850" y="629705"/>
                </a:lnTo>
                <a:lnTo>
                  <a:pt x="0" y="629705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67000"/>
                </a:schemeClr>
              </a:gs>
              <a:gs pos="21000">
                <a:schemeClr val="accent1">
                  <a:lumMod val="97000"/>
                  <a:lumOff val="3000"/>
                </a:schemeClr>
              </a:gs>
              <a:gs pos="27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0800" tIns="91403" rIns="91403" bIns="91403" numCol="1" spcCol="1270" anchor="ctr" anchorCtr="0">
            <a:noAutofit/>
          </a:bodyPr>
          <a:lstStyle/>
          <a:p>
            <a:pPr defTabSz="1599586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3033" b="1" dirty="0"/>
              <a:t>ORGANIGRAMME</a:t>
            </a:r>
            <a:endParaRPr lang="fr-FR" sz="2167" dirty="0"/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D77C0703-68E3-D995-353C-9CCCEADAEBF2}"/>
              </a:ext>
            </a:extLst>
          </p:cNvPr>
          <p:cNvCxnSpPr>
            <a:cxnSpLocks/>
          </p:cNvCxnSpPr>
          <p:nvPr/>
        </p:nvCxnSpPr>
        <p:spPr>
          <a:xfrm flipH="1">
            <a:off x="7253330" y="1851122"/>
            <a:ext cx="2" cy="950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40633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HIC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28519C"/>
      </a:accent1>
      <a:accent2>
        <a:srgbClr val="F1901F"/>
      </a:accent2>
      <a:accent3>
        <a:srgbClr val="A5A5A5"/>
      </a:accent3>
      <a:accent4>
        <a:srgbClr val="359A90"/>
      </a:accent4>
      <a:accent5>
        <a:srgbClr val="7F7F7F"/>
      </a:accent5>
      <a:accent6>
        <a:srgbClr val="E7E6E6"/>
      </a:accent6>
      <a:hlink>
        <a:srgbClr val="9CC3E5"/>
      </a:hlink>
      <a:folHlink>
        <a:srgbClr val="D7B5C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51352</TotalTime>
  <Words>310</Words>
  <Application>Microsoft Office PowerPoint</Application>
  <PresentationFormat>Personnalisé</PresentationFormat>
  <Paragraphs>157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Bellerose</vt:lpstr>
      <vt:lpstr>Calibri</vt:lpstr>
      <vt:lpstr>Calibri Light</vt:lpstr>
      <vt:lpstr>Cambria</vt:lpstr>
      <vt:lpstr>Wingdings</vt:lpstr>
      <vt:lpstr>Thème Office</vt:lpstr>
      <vt:lpstr>Présentation PowerPoint</vt:lpstr>
    </vt:vector>
  </TitlesOfParts>
  <Company>CHIC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Organigramme CHIC</dc:title>
  <dc:creator>N. LESTIDEAU</dc:creator>
  <cp:lastModifiedBy>GONTHIER Sylvie</cp:lastModifiedBy>
  <cp:revision>553</cp:revision>
  <cp:lastPrinted>2026-02-02T10:30:34Z</cp:lastPrinted>
  <dcterms:created xsi:type="dcterms:W3CDTF">2018-10-15T07:34:57Z</dcterms:created>
  <dcterms:modified xsi:type="dcterms:W3CDTF">2026-07-24T14:51:31Z</dcterms:modified>
</cp:coreProperties>
</file>